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r" defTabSz="914400" rtl="1" eaLnBrk="1" latinLnBrk="0" hangingPunct="1">
      <a:defRPr sz="2400" kern="1200">
        <a:solidFill>
          <a:schemeClr val="tx1"/>
        </a:solidFill>
        <a:latin typeface="Times New Roman" pitchFamily="18" charset="0"/>
        <a:ea typeface="+mn-ea"/>
        <a:cs typeface="+mn-cs"/>
      </a:defRPr>
    </a:lvl6pPr>
    <a:lvl7pPr marL="2743200" algn="r" defTabSz="914400" rtl="1" eaLnBrk="1" latinLnBrk="0" hangingPunct="1">
      <a:defRPr sz="2400" kern="1200">
        <a:solidFill>
          <a:schemeClr val="tx1"/>
        </a:solidFill>
        <a:latin typeface="Times New Roman" pitchFamily="18" charset="0"/>
        <a:ea typeface="+mn-ea"/>
        <a:cs typeface="+mn-cs"/>
      </a:defRPr>
    </a:lvl7pPr>
    <a:lvl8pPr marL="3200400" algn="r" defTabSz="914400" rtl="1" eaLnBrk="1" latinLnBrk="0" hangingPunct="1">
      <a:defRPr sz="2400" kern="1200">
        <a:solidFill>
          <a:schemeClr val="tx1"/>
        </a:solidFill>
        <a:latin typeface="Times New Roman" pitchFamily="18" charset="0"/>
        <a:ea typeface="+mn-ea"/>
        <a:cs typeface="+mn-cs"/>
      </a:defRPr>
    </a:lvl8pPr>
    <a:lvl9pPr marL="3657600" algn="r" defTabSz="914400" rtl="1"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6" d="100"/>
          <a:sy n="66" d="100"/>
        </p:scale>
        <p:origin x="-12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685800"/>
            <a:ext cx="7772400" cy="1143000"/>
          </a:xfrm>
        </p:spPr>
        <p:txBody>
          <a:bodyPr/>
          <a:lstStyle>
            <a:lvl1pPr>
              <a:defRPr/>
            </a:lvl1pPr>
          </a:lstStyle>
          <a:p>
            <a:r>
              <a:rPr lang="ar-SA" smtClean="0"/>
              <a:t>انقر لتحرير نمط العنوان الرئيسي</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ar-SA" smtClean="0"/>
              <a:t>انقر لتحرير نمط العنوان الثانوي الرئيسي</a:t>
            </a:r>
            <a:endParaRPr lang="en-US"/>
          </a:p>
        </p:txBody>
      </p:sp>
      <p:sp>
        <p:nvSpPr>
          <p:cNvPr id="3076" name="Rectangle 4"/>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3077" name="Rectangle 5"/>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248400"/>
            <a:ext cx="1905000" cy="457200"/>
          </a:xfrm>
        </p:spPr>
        <p:txBody>
          <a:bodyPr/>
          <a:lstStyle>
            <a:lvl1pPr>
              <a:defRPr/>
            </a:lvl1pPr>
          </a:lstStyle>
          <a:p>
            <a:fld id="{9C425AF1-45A2-4B18-A547-FA0781383B7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F4612147-4473-4E1B-868B-751BDDF9A22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371600"/>
            <a:ext cx="1752600" cy="3962400"/>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1524000" y="1371600"/>
            <a:ext cx="5105400" cy="39624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AA6418FD-0FF1-4709-85F0-5AD3C89AD34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D07708E0-62A4-45FA-833D-2256079564A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E7AF3BB8-6C78-4ADC-BC06-CD80608BDD1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1524000" y="2438400"/>
            <a:ext cx="34290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5105400" y="2438400"/>
            <a:ext cx="34290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632D6C89-A5FF-4E63-BA54-C437B88EEDF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lvl1pPr>
              <a:defRPr/>
            </a:lvl1pPr>
          </a:lstStyle>
          <a:p>
            <a:endParaRPr lang="en-US"/>
          </a:p>
        </p:txBody>
      </p:sp>
      <p:sp>
        <p:nvSpPr>
          <p:cNvPr id="8" name="عنصر نائب للتذييل 7"/>
          <p:cNvSpPr>
            <a:spLocks noGrp="1"/>
          </p:cNvSpPr>
          <p:nvPr>
            <p:ph type="ftr" sz="quarter" idx="11"/>
          </p:nvPr>
        </p:nvSpPr>
        <p:spPr/>
        <p:txBody>
          <a:bodyPr/>
          <a:lstStyle>
            <a:lvl1pPr>
              <a:defRPr/>
            </a:lvl1pPr>
          </a:lstStyle>
          <a:p>
            <a:endParaRPr lang="en-US"/>
          </a:p>
        </p:txBody>
      </p:sp>
      <p:sp>
        <p:nvSpPr>
          <p:cNvPr id="9" name="عنصر نائب لرقم الشريحة 8"/>
          <p:cNvSpPr>
            <a:spLocks noGrp="1"/>
          </p:cNvSpPr>
          <p:nvPr>
            <p:ph type="sldNum" sz="quarter" idx="12"/>
          </p:nvPr>
        </p:nvSpPr>
        <p:spPr/>
        <p:txBody>
          <a:bodyPr/>
          <a:lstStyle>
            <a:lvl1pPr>
              <a:defRPr/>
            </a:lvl1pPr>
          </a:lstStyle>
          <a:p>
            <a:fld id="{C006828C-7854-4D8F-92CB-8F0C6E0FEFB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lvl1pPr>
              <a:defRPr/>
            </a:lvl1pPr>
          </a:lstStyle>
          <a:p>
            <a:endParaRPr lang="en-US"/>
          </a:p>
        </p:txBody>
      </p:sp>
      <p:sp>
        <p:nvSpPr>
          <p:cNvPr id="4" name="عنصر نائب للتذييل 3"/>
          <p:cNvSpPr>
            <a:spLocks noGrp="1"/>
          </p:cNvSpPr>
          <p:nvPr>
            <p:ph type="ftr" sz="quarter" idx="11"/>
          </p:nvPr>
        </p:nvSpPr>
        <p:spPr/>
        <p:txBody>
          <a:bodyPr/>
          <a:lstStyle>
            <a:lvl1pPr>
              <a:defRPr/>
            </a:lvl1pPr>
          </a:lstStyle>
          <a:p>
            <a:endParaRPr lang="en-US"/>
          </a:p>
        </p:txBody>
      </p:sp>
      <p:sp>
        <p:nvSpPr>
          <p:cNvPr id="5" name="عنصر نائب لرقم الشريحة 4"/>
          <p:cNvSpPr>
            <a:spLocks noGrp="1"/>
          </p:cNvSpPr>
          <p:nvPr>
            <p:ph type="sldNum" sz="quarter" idx="12"/>
          </p:nvPr>
        </p:nvSpPr>
        <p:spPr/>
        <p:txBody>
          <a:bodyPr/>
          <a:lstStyle>
            <a:lvl1pPr>
              <a:defRPr/>
            </a:lvl1pPr>
          </a:lstStyle>
          <a:p>
            <a:fld id="{63BA1C72-988C-4966-B389-4260CBBF844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a:p>
        </p:txBody>
      </p:sp>
      <p:sp>
        <p:nvSpPr>
          <p:cNvPr id="3" name="عنصر نائب للتذييل 2"/>
          <p:cNvSpPr>
            <a:spLocks noGrp="1"/>
          </p:cNvSpPr>
          <p:nvPr>
            <p:ph type="ftr" sz="quarter" idx="11"/>
          </p:nvPr>
        </p:nvSpPr>
        <p:spPr/>
        <p:txBody>
          <a:bodyPr/>
          <a:lstStyle>
            <a:lvl1pPr>
              <a:defRPr/>
            </a:lvl1pPr>
          </a:lstStyle>
          <a:p>
            <a:endParaRPr lang="en-US"/>
          </a:p>
        </p:txBody>
      </p:sp>
      <p:sp>
        <p:nvSpPr>
          <p:cNvPr id="4" name="عنصر نائب لرقم الشريحة 3"/>
          <p:cNvSpPr>
            <a:spLocks noGrp="1"/>
          </p:cNvSpPr>
          <p:nvPr>
            <p:ph type="sldNum" sz="quarter" idx="12"/>
          </p:nvPr>
        </p:nvSpPr>
        <p:spPr/>
        <p:txBody>
          <a:bodyPr/>
          <a:lstStyle>
            <a:lvl1pPr>
              <a:defRPr/>
            </a:lvl1pPr>
          </a:lstStyle>
          <a:p>
            <a:fld id="{51A46B12-8FEF-452B-B9D3-ACB6889CFBE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364FC432-8586-4AF6-A9BE-A4000023533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الرمز لإضافة صورة</a:t>
            </a:r>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FB0C2C13-4F55-4E33-9E0A-009237E7E5E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1371600"/>
            <a:ext cx="70104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en-US" smtClean="0"/>
          </a:p>
        </p:txBody>
      </p:sp>
      <p:sp>
        <p:nvSpPr>
          <p:cNvPr id="1027" name="Rectangle 3"/>
          <p:cNvSpPr>
            <a:spLocks noGrp="1" noChangeArrowheads="1"/>
          </p:cNvSpPr>
          <p:nvPr>
            <p:ph type="body" idx="1"/>
          </p:nvPr>
        </p:nvSpPr>
        <p:spPr bwMode="auto">
          <a:xfrm>
            <a:off x="1524000" y="2438400"/>
            <a:ext cx="7010400" cy="2895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smtClean="0"/>
          </a:p>
        </p:txBody>
      </p:sp>
      <p:sp>
        <p:nvSpPr>
          <p:cNvPr id="1028" name="Rectangle 4"/>
          <p:cNvSpPr>
            <a:spLocks noGrp="1" noChangeArrowheads="1"/>
          </p:cNvSpPr>
          <p:nvPr>
            <p:ph type="dt" sz="half" idx="2"/>
          </p:nvPr>
        </p:nvSpPr>
        <p:spPr bwMode="auto">
          <a:xfrm>
            <a:off x="8382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276600" y="63246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7056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E1D3C0E-5C36-411B-BB8A-D9C9AEEF980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1" fontAlgn="base" hangingPunct="1">
        <a:spcBef>
          <a:spcPct val="0"/>
        </a:spcBef>
        <a:spcAft>
          <a:spcPct val="0"/>
        </a:spcAft>
        <a:defRPr sz="4400">
          <a:solidFill>
            <a:schemeClr val="tx2"/>
          </a:solidFill>
          <a:latin typeface="+mj-lt"/>
          <a:ea typeface="+mj-ea"/>
          <a:cs typeface="+mj-cs"/>
        </a:defRPr>
      </a:lvl1pPr>
      <a:lvl2pPr algn="ctr" rtl="1" eaLnBrk="1" fontAlgn="base" hangingPunct="1">
        <a:spcBef>
          <a:spcPct val="0"/>
        </a:spcBef>
        <a:spcAft>
          <a:spcPct val="0"/>
        </a:spcAft>
        <a:defRPr sz="4400">
          <a:solidFill>
            <a:schemeClr val="tx2"/>
          </a:solidFill>
          <a:latin typeface="Times New Roman" pitchFamily="18" charset="0"/>
        </a:defRPr>
      </a:lvl2pPr>
      <a:lvl3pPr algn="ctr" rtl="1" eaLnBrk="1" fontAlgn="base" hangingPunct="1">
        <a:spcBef>
          <a:spcPct val="0"/>
        </a:spcBef>
        <a:spcAft>
          <a:spcPct val="0"/>
        </a:spcAft>
        <a:defRPr sz="4400">
          <a:solidFill>
            <a:schemeClr val="tx2"/>
          </a:solidFill>
          <a:latin typeface="Times New Roman" pitchFamily="18" charset="0"/>
        </a:defRPr>
      </a:lvl3pPr>
      <a:lvl4pPr algn="ctr" rtl="1" eaLnBrk="1" fontAlgn="base" hangingPunct="1">
        <a:spcBef>
          <a:spcPct val="0"/>
        </a:spcBef>
        <a:spcAft>
          <a:spcPct val="0"/>
        </a:spcAft>
        <a:defRPr sz="4400">
          <a:solidFill>
            <a:schemeClr val="tx2"/>
          </a:solidFill>
          <a:latin typeface="Times New Roman" pitchFamily="18" charset="0"/>
        </a:defRPr>
      </a:lvl4pPr>
      <a:lvl5pPr algn="ctr" rtl="1" eaLnBrk="1" fontAlgn="base" hangingPunct="1">
        <a:spcBef>
          <a:spcPct val="0"/>
        </a:spcBef>
        <a:spcAft>
          <a:spcPct val="0"/>
        </a:spcAft>
        <a:defRPr sz="4400">
          <a:solidFill>
            <a:schemeClr val="tx2"/>
          </a:solidFill>
          <a:latin typeface="Times New Roman" pitchFamily="18" charset="0"/>
        </a:defRPr>
      </a:lvl5pPr>
      <a:lvl6pPr marL="457200" algn="ctr" rtl="1" eaLnBrk="1" fontAlgn="base" hangingPunct="1">
        <a:spcBef>
          <a:spcPct val="0"/>
        </a:spcBef>
        <a:spcAft>
          <a:spcPct val="0"/>
        </a:spcAft>
        <a:defRPr sz="4400">
          <a:solidFill>
            <a:schemeClr val="tx2"/>
          </a:solidFill>
          <a:latin typeface="Times New Roman" pitchFamily="18" charset="0"/>
        </a:defRPr>
      </a:lvl6pPr>
      <a:lvl7pPr marL="914400" algn="ctr" rtl="1" eaLnBrk="1" fontAlgn="base" hangingPunct="1">
        <a:spcBef>
          <a:spcPct val="0"/>
        </a:spcBef>
        <a:spcAft>
          <a:spcPct val="0"/>
        </a:spcAft>
        <a:defRPr sz="4400">
          <a:solidFill>
            <a:schemeClr val="tx2"/>
          </a:solidFill>
          <a:latin typeface="Times New Roman" pitchFamily="18" charset="0"/>
        </a:defRPr>
      </a:lvl7pPr>
      <a:lvl8pPr marL="1371600" algn="ctr" rtl="1" eaLnBrk="1" fontAlgn="base" hangingPunct="1">
        <a:spcBef>
          <a:spcPct val="0"/>
        </a:spcBef>
        <a:spcAft>
          <a:spcPct val="0"/>
        </a:spcAft>
        <a:defRPr sz="4400">
          <a:solidFill>
            <a:schemeClr val="tx2"/>
          </a:solidFill>
          <a:latin typeface="Times New Roman" pitchFamily="18" charset="0"/>
        </a:defRPr>
      </a:lvl8pPr>
      <a:lvl9pPr marL="1828800" algn="ctr" rtl="1"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defRPr>
      </a:lvl2pPr>
      <a:lvl3pPr marL="1143000" indent="-228600" algn="r" rtl="1" eaLnBrk="1" fontAlgn="base" hangingPunct="1">
        <a:spcBef>
          <a:spcPct val="20000"/>
        </a:spcBef>
        <a:spcAft>
          <a:spcPct val="0"/>
        </a:spcAft>
        <a:buChar char="•"/>
        <a:defRPr sz="2400">
          <a:solidFill>
            <a:schemeClr val="tx1"/>
          </a:solidFill>
          <a:latin typeface="+mn-lt"/>
        </a:defRPr>
      </a:lvl3pPr>
      <a:lvl4pPr marL="1600200" indent="-228600" algn="r" rtl="1" eaLnBrk="1" fontAlgn="base" hangingPunct="1">
        <a:spcBef>
          <a:spcPct val="20000"/>
        </a:spcBef>
        <a:spcAft>
          <a:spcPct val="0"/>
        </a:spcAft>
        <a:buChar char="–"/>
        <a:defRPr sz="2000">
          <a:solidFill>
            <a:schemeClr val="tx1"/>
          </a:solidFill>
          <a:latin typeface="+mn-lt"/>
        </a:defRPr>
      </a:lvl4pPr>
      <a:lvl5pPr marL="2057400" indent="-228600" algn="r" rtl="1" eaLnBrk="1" fontAlgn="base" hangingPunct="1">
        <a:spcBef>
          <a:spcPct val="20000"/>
        </a:spcBef>
        <a:spcAft>
          <a:spcPct val="0"/>
        </a:spcAft>
        <a:buChar char="»"/>
        <a:defRPr sz="2000">
          <a:solidFill>
            <a:schemeClr val="tx1"/>
          </a:solidFill>
          <a:latin typeface="+mn-lt"/>
        </a:defRPr>
      </a:lvl5pPr>
      <a:lvl6pPr marL="2514600" indent="-228600" algn="r" rtl="1" eaLnBrk="1" fontAlgn="base" hangingPunct="1">
        <a:spcBef>
          <a:spcPct val="20000"/>
        </a:spcBef>
        <a:spcAft>
          <a:spcPct val="0"/>
        </a:spcAft>
        <a:buChar char="»"/>
        <a:defRPr sz="2000">
          <a:solidFill>
            <a:schemeClr val="tx1"/>
          </a:solidFill>
          <a:latin typeface="+mn-lt"/>
        </a:defRPr>
      </a:lvl6pPr>
      <a:lvl7pPr marL="2971800" indent="-228600" algn="r" rtl="1" eaLnBrk="1" fontAlgn="base" hangingPunct="1">
        <a:spcBef>
          <a:spcPct val="20000"/>
        </a:spcBef>
        <a:spcAft>
          <a:spcPct val="0"/>
        </a:spcAft>
        <a:buChar char="»"/>
        <a:defRPr sz="2000">
          <a:solidFill>
            <a:schemeClr val="tx1"/>
          </a:solidFill>
          <a:latin typeface="+mn-lt"/>
        </a:defRPr>
      </a:lvl7pPr>
      <a:lvl8pPr marL="3429000" indent="-228600" algn="r" rtl="1" eaLnBrk="1" fontAlgn="base" hangingPunct="1">
        <a:spcBef>
          <a:spcPct val="20000"/>
        </a:spcBef>
        <a:spcAft>
          <a:spcPct val="0"/>
        </a:spcAft>
        <a:buChar char="»"/>
        <a:defRPr sz="2000">
          <a:solidFill>
            <a:schemeClr val="tx1"/>
          </a:solidFill>
          <a:latin typeface="+mn-lt"/>
        </a:defRPr>
      </a:lvl8pPr>
      <a:lvl9pPr marL="3886200" indent="-228600" algn="r" rtl="1" eaLnBrk="1" fontAlgn="base" hangingPunct="1">
        <a:spcBef>
          <a:spcPct val="20000"/>
        </a:spcBef>
        <a:spcAft>
          <a:spcPct val="0"/>
        </a:spcAft>
        <a:buChar char="»"/>
        <a:defRPr sz="2000">
          <a:solidFill>
            <a:schemeClr val="tx1"/>
          </a:solidFill>
          <a:latin typeface="+mn-lt"/>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4282" y="357166"/>
            <a:ext cx="8429684" cy="6286544"/>
          </a:xfrm>
        </p:spPr>
        <p:txBody>
          <a:bodyPr/>
          <a:lstStyle/>
          <a:p>
            <a:r>
              <a:rPr lang="en-US" sz="5400" dirty="0" smtClean="0"/>
              <a:t>Translating Long Texts</a:t>
            </a:r>
            <a:endParaRPr lang="ar-IQ"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14290"/>
            <a:ext cx="8572560" cy="6357982"/>
          </a:xfrm>
        </p:spPr>
        <p:txBody>
          <a:bodyPr/>
          <a:lstStyle/>
          <a:p>
            <a:pPr algn="just">
              <a:lnSpc>
                <a:spcPct val="150000"/>
              </a:lnSpc>
            </a:pPr>
            <a:r>
              <a:rPr lang="en-US" dirty="0" smtClean="0"/>
              <a:t>I</a:t>
            </a:r>
            <a:r>
              <a:rPr lang="en-US" dirty="0" smtClean="0">
                <a:solidFill>
                  <a:schemeClr val="tx2"/>
                </a:solidFill>
                <a:latin typeface="+mj-lt"/>
                <a:ea typeface="+mj-ea"/>
                <a:cs typeface="+mj-cs"/>
              </a:rPr>
              <a:t>t </a:t>
            </a:r>
            <a:r>
              <a:rPr lang="en-US" dirty="0">
                <a:solidFill>
                  <a:schemeClr val="tx2"/>
                </a:solidFill>
                <a:latin typeface="+mj-lt"/>
                <a:ea typeface="+mj-ea"/>
                <a:cs typeface="+mj-cs"/>
              </a:rPr>
              <a:t>is the second largest library in the world by shelf space and number of books, the largest being The British Library. The library receives two copies of every US work published with a copyright</a:t>
            </a:r>
            <a:r>
              <a:rPr lang="en-US" dirty="0" smtClean="0">
                <a:solidFill>
                  <a:schemeClr val="tx2"/>
                </a:solidFill>
                <a:latin typeface="+mj-lt"/>
                <a:ea typeface="+mj-ea"/>
                <a:cs typeface="+mj-cs"/>
              </a:rPr>
              <a:t>.                                </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57224" y="1371600"/>
            <a:ext cx="7677176" cy="2914656"/>
          </a:xfrm>
        </p:spPr>
        <p:txBody>
          <a:bodyPr/>
          <a:lstStyle/>
          <a:p>
            <a:r>
              <a:rPr lang="ar-JO" sz="5400" b="1" dirty="0">
                <a:solidFill>
                  <a:schemeClr val="tx2"/>
                </a:solidFill>
                <a:latin typeface="+mj-lt"/>
                <a:ea typeface="+mj-ea"/>
                <a:cs typeface="+mj-cs"/>
              </a:rPr>
              <a:t>مكتبة </a:t>
            </a:r>
            <a:r>
              <a:rPr lang="ar-IQ" sz="5400" b="1" dirty="0" smtClean="0">
                <a:solidFill>
                  <a:schemeClr val="tx2"/>
                </a:solidFill>
                <a:latin typeface="+mj-lt"/>
                <a:ea typeface="+mj-ea"/>
                <a:cs typeface="+mj-cs"/>
              </a:rPr>
              <a:t> </a:t>
            </a:r>
            <a:r>
              <a:rPr lang="ar-JO" sz="5400" b="1" dirty="0" smtClean="0">
                <a:solidFill>
                  <a:schemeClr val="tx2"/>
                </a:solidFill>
                <a:latin typeface="+mj-lt"/>
                <a:ea typeface="+mj-ea"/>
                <a:cs typeface="+mj-cs"/>
              </a:rPr>
              <a:t>الكونجرس</a:t>
            </a:r>
            <a:r>
              <a:rPr lang="en-US" sz="5400" b="1" dirty="0">
                <a:solidFill>
                  <a:schemeClr val="tx2"/>
                </a:solidFill>
                <a:latin typeface="+mj-lt"/>
                <a:ea typeface="+mj-ea"/>
                <a:cs typeface="+mj-cs"/>
              </a:rPr>
              <a:t/>
            </a:r>
            <a:br>
              <a:rPr lang="en-US" sz="5400" b="1" dirty="0">
                <a:solidFill>
                  <a:schemeClr val="tx2"/>
                </a:solidFill>
                <a:latin typeface="+mj-lt"/>
                <a:ea typeface="+mj-ea"/>
                <a:cs typeface="+mj-cs"/>
              </a:rPr>
            </a:br>
            <a:endParaRPr lang="ar-IQ" sz="5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14290"/>
            <a:ext cx="8715436" cy="6357982"/>
          </a:xfrm>
        </p:spPr>
        <p:txBody>
          <a:bodyPr/>
          <a:lstStyle/>
          <a:p>
            <a:pPr rtl="0">
              <a:lnSpc>
                <a:spcPct val="150000"/>
              </a:lnSpc>
            </a:pPr>
            <a:r>
              <a:rPr lang="en-US" sz="3600" dirty="0" smtClean="0">
                <a:solidFill>
                  <a:schemeClr val="tx2"/>
                </a:solidFill>
                <a:latin typeface="+mj-lt"/>
                <a:ea typeface="+mj-ea"/>
                <a:cs typeface="+mj-cs"/>
              </a:rPr>
              <a:t/>
            </a:r>
            <a:br>
              <a:rPr lang="en-US" sz="3600" dirty="0" smtClean="0">
                <a:solidFill>
                  <a:schemeClr val="tx2"/>
                </a:solidFill>
                <a:latin typeface="+mj-lt"/>
                <a:ea typeface="+mj-ea"/>
                <a:cs typeface="+mj-cs"/>
              </a:rPr>
            </a:br>
            <a:r>
              <a:rPr lang="ar-JO" sz="3600" dirty="0" smtClean="0">
                <a:solidFill>
                  <a:schemeClr val="tx2"/>
                </a:solidFill>
                <a:latin typeface="+mj-lt"/>
                <a:ea typeface="+mj-ea"/>
                <a:cs typeface="+mj-cs"/>
              </a:rPr>
              <a:t>مكتبة </a:t>
            </a:r>
            <a:r>
              <a:rPr lang="ar-JO" sz="3600" dirty="0">
                <a:solidFill>
                  <a:schemeClr val="tx2"/>
                </a:solidFill>
                <a:latin typeface="+mj-lt"/>
                <a:ea typeface="+mj-ea"/>
                <a:cs typeface="+mj-cs"/>
              </a:rPr>
              <a:t>الكونجرس هي المكتبة الوطنية للولايات المتحدة الأمريكية وتأسست المكتبة في عام 1800 وتوجد في شارع الاستقلال في العاصمة الأمريكية واشنطن. ويوجد في المكتبة أكثر من 115 مليون كتاب وهي ثاني </a:t>
            </a:r>
            <a:r>
              <a:rPr lang="ar-JO" sz="3600" dirty="0" smtClean="0">
                <a:solidFill>
                  <a:schemeClr val="tx2"/>
                </a:solidFill>
                <a:latin typeface="+mj-lt"/>
                <a:ea typeface="+mj-ea"/>
                <a:cs typeface="+mj-cs"/>
              </a:rPr>
              <a:t>أكبر مكتبة </a:t>
            </a:r>
            <a:r>
              <a:rPr lang="ar-JO" sz="3600" dirty="0">
                <a:solidFill>
                  <a:schemeClr val="tx2"/>
                </a:solidFill>
                <a:latin typeface="+mj-lt"/>
                <a:ea typeface="+mj-ea"/>
                <a:cs typeface="+mj-cs"/>
              </a:rPr>
              <a:t>في العالم بعد </a:t>
            </a:r>
            <a:r>
              <a:rPr lang="ar-JO" sz="3600" smtClean="0">
                <a:solidFill>
                  <a:schemeClr val="tx2"/>
                </a:solidFill>
                <a:latin typeface="+mj-lt"/>
                <a:ea typeface="+mj-ea"/>
                <a:cs typeface="+mj-cs"/>
              </a:rPr>
              <a:t>المكتبةالبريطانية</a:t>
            </a:r>
            <a:r>
              <a:rPr lang="ar-JO" sz="3600" dirty="0" smtClean="0">
                <a:solidFill>
                  <a:schemeClr val="tx2"/>
                </a:solidFill>
                <a:latin typeface="+mj-lt"/>
                <a:ea typeface="+mj-ea"/>
                <a:cs typeface="+mj-cs"/>
              </a:rPr>
              <a:t> </a:t>
            </a:r>
            <a:r>
              <a:rPr lang="ar-JO" sz="3600" dirty="0">
                <a:solidFill>
                  <a:schemeClr val="tx2"/>
                </a:solidFill>
                <a:latin typeface="+mj-lt"/>
                <a:ea typeface="+mj-ea"/>
                <a:cs typeface="+mj-cs"/>
              </a:rPr>
              <a:t>من حيث </a:t>
            </a:r>
            <a:r>
              <a:rPr lang="ar-JO" sz="3600" dirty="0" smtClean="0">
                <a:solidFill>
                  <a:schemeClr val="tx2"/>
                </a:solidFill>
                <a:latin typeface="+mj-lt"/>
                <a:ea typeface="+mj-ea"/>
                <a:cs typeface="+mj-cs"/>
              </a:rPr>
              <a:t>الرفوف </a:t>
            </a:r>
            <a:r>
              <a:rPr lang="ar-JO" sz="3600" dirty="0">
                <a:solidFill>
                  <a:schemeClr val="tx2"/>
                </a:solidFill>
                <a:latin typeface="+mj-lt"/>
                <a:ea typeface="+mj-ea"/>
                <a:cs typeface="+mj-cs"/>
              </a:rPr>
              <a:t>الخالية وعدد الكتب وتستقبل المكتبة نسختين من كل كتاب أمريكي يتم نشره مع حقوق الطبع.</a:t>
            </a:r>
            <a:r>
              <a:rPr lang="en-US" sz="3600" dirty="0">
                <a:solidFill>
                  <a:schemeClr val="tx2"/>
                </a:solidFill>
                <a:latin typeface="+mj-lt"/>
                <a:ea typeface="+mj-ea"/>
                <a:cs typeface="+mj-cs"/>
              </a:rPr>
              <a:t/>
            </a:r>
            <a:br>
              <a:rPr lang="en-US" sz="3600" dirty="0">
                <a:solidFill>
                  <a:schemeClr val="tx2"/>
                </a:solidFill>
                <a:latin typeface="+mj-lt"/>
                <a:ea typeface="+mj-ea"/>
                <a:cs typeface="+mj-cs"/>
              </a:rPr>
            </a:br>
            <a:endParaRPr lang="ar-IQ"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1371600"/>
            <a:ext cx="7962928" cy="3057532"/>
          </a:xfrm>
        </p:spPr>
        <p:txBody>
          <a:bodyPr/>
          <a:lstStyle/>
          <a:p>
            <a:r>
              <a:rPr lang="en-US" dirty="0" smtClean="0">
                <a:latin typeface="Calibri" pitchFamily="34" charset="0"/>
                <a:cs typeface="Calibri" pitchFamily="34" charset="0"/>
              </a:rPr>
              <a:t>Over  Population</a:t>
            </a: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85728"/>
            <a:ext cx="8034366" cy="6000792"/>
          </a:xfrm>
        </p:spPr>
        <p:txBody>
          <a:bodyPr/>
          <a:lstStyle/>
          <a:p>
            <a:pPr>
              <a:lnSpc>
                <a:spcPct val="150000"/>
              </a:lnSpc>
            </a:pPr>
            <a:r>
              <a:rPr lang="en-US" dirty="0" smtClean="0">
                <a:latin typeface="Calibri" pitchFamily="34" charset="0"/>
                <a:cs typeface="Calibri" pitchFamily="34" charset="0"/>
              </a:rPr>
              <a:t>Great projects are being carried out to solve the problem of over </a:t>
            </a:r>
            <a:br>
              <a:rPr lang="en-US" dirty="0" smtClean="0">
                <a:latin typeface="Calibri" pitchFamily="34" charset="0"/>
                <a:cs typeface="Calibri" pitchFamily="34" charset="0"/>
              </a:rPr>
            </a:br>
            <a:r>
              <a:rPr lang="en-US" dirty="0" smtClean="0">
                <a:latin typeface="Calibri" pitchFamily="34" charset="0"/>
                <a:cs typeface="Calibri" pitchFamily="34" charset="0"/>
              </a:rPr>
              <a:t>population. We expect the population of Egypt will grow four or five </a:t>
            </a:r>
            <a:r>
              <a:rPr lang="en-US" dirty="0" smtClean="0">
                <a:latin typeface="Calibri" pitchFamily="34" charset="0"/>
                <a:cs typeface="Calibri" pitchFamily="34" charset="0"/>
              </a:rPr>
              <a:t>times </a:t>
            </a:r>
            <a:r>
              <a:rPr lang="en-US" dirty="0" smtClean="0">
                <a:latin typeface="Calibri" pitchFamily="34" charset="0"/>
                <a:cs typeface="Calibri" pitchFamily="34" charset="0"/>
              </a:rPr>
              <a:t>in the 21st century.</a:t>
            </a:r>
            <a:endParaRPr lang="ar-IQ" dirty="0">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1371600"/>
            <a:ext cx="7891490" cy="1985962"/>
          </a:xfrm>
        </p:spPr>
        <p:txBody>
          <a:bodyPr/>
          <a:lstStyle/>
          <a:p>
            <a:r>
              <a:rPr lang="en-US" dirty="0" smtClean="0">
                <a:latin typeface="Calibri" pitchFamily="34" charset="0"/>
                <a:cs typeface="Calibri" pitchFamily="34" charset="0"/>
              </a:rPr>
              <a:t>Now  compare</a:t>
            </a:r>
            <a:endParaRPr lang="ar-IQ" dirty="0">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357166"/>
            <a:ext cx="8429684" cy="5786478"/>
          </a:xfrm>
        </p:spPr>
        <p:txBody>
          <a:bodyPr/>
          <a:lstStyle/>
          <a:p>
            <a:pPr>
              <a:lnSpc>
                <a:spcPct val="150000"/>
              </a:lnSpc>
            </a:pPr>
            <a:r>
              <a:rPr lang="en-US" b="1" dirty="0" smtClean="0"/>
              <a:t/>
            </a:r>
            <a:br>
              <a:rPr lang="en-US" b="1" dirty="0" smtClean="0"/>
            </a:br>
            <a:r>
              <a:rPr lang="ar-SA" b="1" dirty="0" smtClean="0"/>
              <a:t>يتم </a:t>
            </a:r>
            <a:r>
              <a:rPr lang="ar-SA" b="1" dirty="0" smtClean="0"/>
              <a:t>الآن إنجاز المشروعات الكبيرة </a:t>
            </a:r>
            <a:r>
              <a:rPr lang="ar-SA" b="1" dirty="0" smtClean="0"/>
              <a:t>في </a:t>
            </a:r>
            <a:r>
              <a:rPr lang="en-US" b="1" dirty="0" smtClean="0"/>
              <a:t/>
            </a:r>
            <a:br>
              <a:rPr lang="en-US" b="1" dirty="0" smtClean="0"/>
            </a:br>
            <a:r>
              <a:rPr lang="ar-SA" b="1" dirty="0" smtClean="0"/>
              <a:t>محاولة لحل المشكلة السكانية ذلك أننا نتوقع أن عدد السكان </a:t>
            </a:r>
            <a:r>
              <a:rPr lang="ar-SA" b="1" dirty="0" smtClean="0"/>
              <a:t>في </a:t>
            </a:r>
            <a:r>
              <a:rPr lang="ar-SA" b="1" dirty="0" smtClean="0"/>
              <a:t>مصر سوف </a:t>
            </a:r>
            <a:r>
              <a:rPr lang="ar-SA" b="1" dirty="0" smtClean="0"/>
              <a:t>ينمو </a:t>
            </a:r>
            <a:r>
              <a:rPr lang="ar-SA" b="1" dirty="0" smtClean="0"/>
              <a:t>إلى </a:t>
            </a:r>
            <a:r>
              <a:rPr lang="ar-SA" b="1" dirty="0" smtClean="0"/>
              <a:t>حوالي </a:t>
            </a:r>
            <a:r>
              <a:rPr lang="ar-SA" b="1" dirty="0" smtClean="0"/>
              <a:t>أربع أو خمس مرات ما هو عليه الآن </a:t>
            </a:r>
            <a:r>
              <a:rPr lang="ar-SA" b="1" dirty="0" smtClean="0"/>
              <a:t>في </a:t>
            </a:r>
            <a:r>
              <a:rPr lang="ar-SA" b="1" dirty="0" smtClean="0"/>
              <a:t>القرن </a:t>
            </a:r>
            <a:r>
              <a:rPr lang="ar-SA" b="1" dirty="0" smtClean="0"/>
              <a:t>الحادي والعشرين</a:t>
            </a:r>
            <a:r>
              <a:rPr lang="en-US" b="1" dirty="0" smtClean="0"/>
              <a:t>.</a:t>
            </a:r>
            <a:br>
              <a:rPr lang="en-US" b="1" dirty="0" smtClean="0"/>
            </a:b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1371600"/>
            <a:ext cx="8177242" cy="3343284"/>
          </a:xfrm>
        </p:spPr>
        <p:txBody>
          <a:bodyPr/>
          <a:lstStyle/>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85786" y="1357298"/>
            <a:ext cx="7631139" cy="3357586"/>
          </a:xfrm>
        </p:spPr>
        <p:txBody>
          <a:bodyPr/>
          <a:lstStyle/>
          <a:p>
            <a:r>
              <a:rPr lang="en-US" sz="4800" dirty="0">
                <a:solidFill>
                  <a:schemeClr val="tx2"/>
                </a:solidFill>
                <a:latin typeface="+mj-lt"/>
                <a:ea typeface="+mj-ea"/>
                <a:cs typeface="+mj-cs"/>
              </a:rPr>
              <a:t>The </a:t>
            </a:r>
            <a:r>
              <a:rPr lang="en-US" sz="4800" dirty="0" smtClean="0">
                <a:solidFill>
                  <a:schemeClr val="tx2"/>
                </a:solidFill>
                <a:latin typeface="+mj-lt"/>
                <a:ea typeface="+mj-ea"/>
                <a:cs typeface="+mj-cs"/>
              </a:rPr>
              <a:t> United  Nations</a:t>
            </a:r>
            <a:r>
              <a:rPr lang="en-US" sz="4800" dirty="0">
                <a:solidFill>
                  <a:schemeClr val="tx2"/>
                </a:solidFill>
                <a:latin typeface="+mj-lt"/>
                <a:ea typeface="+mj-ea"/>
                <a:cs typeface="+mj-cs"/>
              </a:rPr>
              <a:t/>
            </a:r>
            <a:br>
              <a:rPr lang="en-US" sz="4800" dirty="0">
                <a:solidFill>
                  <a:schemeClr val="tx2"/>
                </a:solidFill>
                <a:latin typeface="+mj-lt"/>
                <a:ea typeface="+mj-ea"/>
                <a:cs typeface="+mj-cs"/>
              </a:rPr>
            </a:br>
            <a:endParaRPr lang="ar-IQ" sz="48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14290"/>
            <a:ext cx="8501122" cy="6429420"/>
          </a:xfrm>
        </p:spPr>
        <p:txBody>
          <a:bodyPr/>
          <a:lstStyle/>
          <a:p>
            <a:pPr algn="just" rtl="0"/>
            <a:r>
              <a:rPr lang="en-US" sz="4000" dirty="0">
                <a:solidFill>
                  <a:schemeClr val="tx2"/>
                </a:solidFill>
                <a:latin typeface="Calibri" pitchFamily="34" charset="0"/>
                <a:cs typeface="Calibri" pitchFamily="34" charset="0"/>
              </a:rPr>
              <a:t> </a:t>
            </a:r>
            <a:br>
              <a:rPr lang="en-US" sz="4000" dirty="0">
                <a:solidFill>
                  <a:schemeClr val="tx2"/>
                </a:solidFill>
                <a:latin typeface="Calibri" pitchFamily="34" charset="0"/>
                <a:cs typeface="Calibri" pitchFamily="34" charset="0"/>
              </a:rPr>
            </a:br>
            <a:r>
              <a:rPr lang="en-US" sz="4000" dirty="0">
                <a:solidFill>
                  <a:schemeClr val="tx2"/>
                </a:solidFill>
                <a:latin typeface="Calibri" pitchFamily="34" charset="0"/>
                <a:cs typeface="Calibri" pitchFamily="34" charset="0"/>
              </a:rPr>
              <a:t>An international organization, based in New York, which aims to preserve peace around the world and solve international problems. It was formed in 1945, and replaced the League of Nations. Most of the world’s independent states are members, and each has one vote in the General Assembly.</a:t>
            </a:r>
            <a:endParaRPr lang="ar-IQ" sz="4000" dirty="0">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85728"/>
            <a:ext cx="8643998" cy="6215106"/>
          </a:xfrm>
        </p:spPr>
        <p:txBody>
          <a:bodyPr/>
          <a:lstStyle/>
          <a:p>
            <a:pPr algn="just"/>
            <a:r>
              <a:rPr lang="en-US" sz="4000" dirty="0">
                <a:solidFill>
                  <a:schemeClr val="tx2"/>
                </a:solidFill>
                <a:latin typeface="Calibri" pitchFamily="34" charset="0"/>
                <a:cs typeface="Calibri" pitchFamily="34" charset="0"/>
              </a:rPr>
              <a:t>The United Nations Security Council has the power to take military or economic action to settle international disputes. Other branches of the United Nations include the World Bank, the International Court of Justice in The Netherlands, and the United Nations Children’s Fund (UNICEF</a:t>
            </a:r>
            <a:r>
              <a:rPr lang="en-US" sz="4000" dirty="0" smtClean="0">
                <a:solidFill>
                  <a:schemeClr val="tx2"/>
                </a:solidFill>
                <a:latin typeface="Calibri" pitchFamily="34" charset="0"/>
                <a:cs typeface="Calibri" pitchFamily="34" charset="0"/>
              </a:rPr>
              <a:t>).                           </a:t>
            </a:r>
            <a:endParaRPr lang="ar-IQ" sz="4000" dirty="0">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4348" y="1371600"/>
            <a:ext cx="7820052" cy="2628904"/>
          </a:xfrm>
        </p:spPr>
        <p:txBody>
          <a:bodyPr/>
          <a:lstStyle/>
          <a:p>
            <a:r>
              <a:rPr lang="ar-JO" dirty="0" err="1" smtClean="0">
                <a:solidFill>
                  <a:schemeClr val="tx2"/>
                </a:solidFill>
                <a:latin typeface="+mj-lt"/>
                <a:ea typeface="+mj-ea"/>
                <a:cs typeface="+mj-cs"/>
              </a:rPr>
              <a:t>الامم</a:t>
            </a:r>
            <a:r>
              <a:rPr lang="ar-IQ" dirty="0" smtClean="0">
                <a:solidFill>
                  <a:schemeClr val="tx2"/>
                </a:solidFill>
                <a:latin typeface="+mj-lt"/>
                <a:ea typeface="+mj-ea"/>
                <a:cs typeface="+mj-cs"/>
              </a:rPr>
              <a:t> </a:t>
            </a:r>
            <a:r>
              <a:rPr lang="ar-JO" dirty="0" smtClean="0">
                <a:solidFill>
                  <a:schemeClr val="tx2"/>
                </a:solidFill>
                <a:latin typeface="+mj-lt"/>
                <a:ea typeface="+mj-ea"/>
                <a:cs typeface="+mj-cs"/>
              </a:rPr>
              <a:t> </a:t>
            </a:r>
            <a:r>
              <a:rPr lang="ar-JO" dirty="0">
                <a:solidFill>
                  <a:schemeClr val="tx2"/>
                </a:solidFill>
                <a:latin typeface="+mj-lt"/>
                <a:ea typeface="+mj-ea"/>
                <a:cs typeface="+mj-cs"/>
              </a:rPr>
              <a:t>المتحدة</a:t>
            </a:r>
            <a:r>
              <a:rPr lang="en-US" dirty="0">
                <a:solidFill>
                  <a:schemeClr val="tx2"/>
                </a:solidFill>
                <a:latin typeface="+mj-lt"/>
                <a:ea typeface="+mj-ea"/>
                <a:cs typeface="+mj-cs"/>
              </a:rPr>
              <a:t/>
            </a:r>
            <a:br>
              <a:rPr lang="en-US" dirty="0">
                <a:solidFill>
                  <a:schemeClr val="tx2"/>
                </a:solidFill>
                <a:latin typeface="+mj-lt"/>
                <a:ea typeface="+mj-ea"/>
                <a:cs typeface="+mj-cs"/>
              </a:rPr>
            </a:b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14290"/>
            <a:ext cx="8643998" cy="6429420"/>
          </a:xfrm>
        </p:spPr>
        <p:txBody>
          <a:bodyPr/>
          <a:lstStyle/>
          <a:p>
            <a:pPr>
              <a:lnSpc>
                <a:spcPct val="150000"/>
              </a:lnSpc>
            </a:pPr>
            <a:r>
              <a:rPr lang="ar-JO" sz="4000" dirty="0">
                <a:solidFill>
                  <a:schemeClr val="tx2"/>
                </a:solidFill>
                <a:latin typeface="+mj-lt"/>
                <a:ea typeface="+mj-ea"/>
                <a:cs typeface="+mj-cs"/>
              </a:rPr>
              <a:t>هي منظمة دولية  مقرها نيويورك تهدف </a:t>
            </a:r>
            <a:r>
              <a:rPr lang="ar-JO" sz="4000" dirty="0" smtClean="0">
                <a:solidFill>
                  <a:schemeClr val="tx2"/>
                </a:solidFill>
                <a:latin typeface="+mj-lt"/>
                <a:ea typeface="+mj-ea"/>
                <a:cs typeface="+mj-cs"/>
              </a:rPr>
              <a:t>إلى </a:t>
            </a:r>
            <a:r>
              <a:rPr lang="ar-JO" sz="4000" dirty="0">
                <a:solidFill>
                  <a:schemeClr val="tx2"/>
                </a:solidFill>
                <a:latin typeface="+mj-lt"/>
                <a:ea typeface="+mj-ea"/>
                <a:cs typeface="+mj-cs"/>
              </a:rPr>
              <a:t>حفظ السلام حول العالم وحل المشكلات الدولية . </a:t>
            </a:r>
            <a:r>
              <a:rPr lang="ar-JO" sz="4000" dirty="0" smtClean="0">
                <a:solidFill>
                  <a:schemeClr val="tx2"/>
                </a:solidFill>
                <a:latin typeface="+mj-lt"/>
                <a:ea typeface="+mj-ea"/>
                <a:cs typeface="+mj-cs"/>
              </a:rPr>
              <a:t>تأسست </a:t>
            </a:r>
            <a:r>
              <a:rPr lang="ar-JO" sz="4000" dirty="0">
                <a:solidFill>
                  <a:schemeClr val="tx2"/>
                </a:solidFill>
                <a:latin typeface="+mj-lt"/>
                <a:ea typeface="+mj-ea"/>
                <a:cs typeface="+mj-cs"/>
              </a:rPr>
              <a:t>هذه المنظمة في عام 1945 وقامت محل </a:t>
            </a:r>
            <a:r>
              <a:rPr lang="ar-JO" sz="4000" dirty="0" smtClean="0">
                <a:solidFill>
                  <a:schemeClr val="tx2"/>
                </a:solidFill>
                <a:latin typeface="+mj-lt"/>
                <a:ea typeface="+mj-ea"/>
                <a:cs typeface="+mj-cs"/>
              </a:rPr>
              <a:t>عصب</a:t>
            </a:r>
            <a:r>
              <a:rPr lang="ar-IQ" sz="4000" dirty="0" smtClean="0">
                <a:solidFill>
                  <a:schemeClr val="tx2"/>
                </a:solidFill>
                <a:latin typeface="+mj-lt"/>
                <a:ea typeface="+mj-ea"/>
                <a:cs typeface="+mj-cs"/>
              </a:rPr>
              <a:t>ة</a:t>
            </a:r>
            <a:r>
              <a:rPr lang="ar-JO" sz="4000" dirty="0" smtClean="0">
                <a:solidFill>
                  <a:schemeClr val="tx2"/>
                </a:solidFill>
                <a:latin typeface="+mj-lt"/>
                <a:ea typeface="+mj-ea"/>
                <a:cs typeface="+mj-cs"/>
              </a:rPr>
              <a:t> الأمم ,وأما </a:t>
            </a:r>
            <a:r>
              <a:rPr lang="ar-JO" sz="4000" dirty="0">
                <a:solidFill>
                  <a:schemeClr val="tx2"/>
                </a:solidFill>
                <a:latin typeface="+mj-lt"/>
                <a:ea typeface="+mj-ea"/>
                <a:cs typeface="+mj-cs"/>
              </a:rPr>
              <a:t>معظم دول العالم المستقلة فهي </a:t>
            </a:r>
            <a:r>
              <a:rPr lang="ar-JO" sz="4000" dirty="0" smtClean="0">
                <a:solidFill>
                  <a:schemeClr val="tx2"/>
                </a:solidFill>
                <a:latin typeface="+mj-lt"/>
                <a:ea typeface="+mj-ea"/>
                <a:cs typeface="+mj-cs"/>
              </a:rPr>
              <a:t>أعضاء </a:t>
            </a:r>
            <a:r>
              <a:rPr lang="ar-JO" sz="4000" dirty="0">
                <a:solidFill>
                  <a:schemeClr val="tx2"/>
                </a:solidFill>
                <a:latin typeface="+mj-lt"/>
                <a:ea typeface="+mj-ea"/>
                <a:cs typeface="+mj-cs"/>
              </a:rPr>
              <a:t>فيها وكلً منها لديها صوت واحد في الجمعية العامة</a:t>
            </a:r>
            <a:endParaRPr lang="ar-IQ"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85728"/>
            <a:ext cx="8429684" cy="6286544"/>
          </a:xfrm>
        </p:spPr>
        <p:txBody>
          <a:bodyPr/>
          <a:lstStyle/>
          <a:p>
            <a:pPr>
              <a:lnSpc>
                <a:spcPct val="150000"/>
              </a:lnSpc>
            </a:pPr>
            <a:r>
              <a:rPr lang="ar-IQ" dirty="0" smtClean="0">
                <a:solidFill>
                  <a:schemeClr val="tx2"/>
                </a:solidFill>
                <a:latin typeface="+mj-lt"/>
                <a:ea typeface="+mj-ea"/>
                <a:cs typeface="+mj-cs"/>
              </a:rPr>
              <a:t>أ</a:t>
            </a:r>
            <a:r>
              <a:rPr lang="ar-JO" dirty="0" smtClean="0">
                <a:solidFill>
                  <a:schemeClr val="tx2"/>
                </a:solidFill>
                <a:latin typeface="+mj-lt"/>
                <a:ea typeface="+mj-ea"/>
                <a:cs typeface="+mj-cs"/>
              </a:rPr>
              <a:t>ما </a:t>
            </a:r>
            <a:r>
              <a:rPr lang="ar-JO" dirty="0">
                <a:solidFill>
                  <a:schemeClr val="tx2"/>
                </a:solidFill>
                <a:latin typeface="+mj-lt"/>
                <a:ea typeface="+mj-ea"/>
                <a:cs typeface="+mj-cs"/>
              </a:rPr>
              <a:t>مجلس </a:t>
            </a:r>
            <a:r>
              <a:rPr lang="ar-JO" dirty="0" smtClean="0">
                <a:solidFill>
                  <a:schemeClr val="tx2"/>
                </a:solidFill>
                <a:latin typeface="+mj-lt"/>
                <a:ea typeface="+mj-ea"/>
                <a:cs typeface="+mj-cs"/>
              </a:rPr>
              <a:t>الأمن </a:t>
            </a:r>
            <a:r>
              <a:rPr lang="ar-JO" dirty="0">
                <a:solidFill>
                  <a:schemeClr val="tx2"/>
                </a:solidFill>
                <a:latin typeface="+mj-lt"/>
                <a:ea typeface="+mj-ea"/>
                <a:cs typeface="+mj-cs"/>
              </a:rPr>
              <a:t>فلدية السلطة باتخاذ التدابير العسكرية والاقتصادية وذلك لحل النزاعات الدولية. </a:t>
            </a:r>
            <a:r>
              <a:rPr lang="ar-JO" dirty="0" err="1" smtClean="0">
                <a:solidFill>
                  <a:schemeClr val="tx2"/>
                </a:solidFill>
                <a:latin typeface="+mj-lt"/>
                <a:ea typeface="+mj-ea"/>
                <a:cs typeface="+mj-cs"/>
              </a:rPr>
              <a:t>ولل</a:t>
            </a:r>
            <a:r>
              <a:rPr lang="ar-IQ" dirty="0" smtClean="0">
                <a:solidFill>
                  <a:schemeClr val="tx2"/>
                </a:solidFill>
                <a:latin typeface="+mj-lt"/>
                <a:ea typeface="+mj-ea"/>
                <a:cs typeface="+mj-cs"/>
              </a:rPr>
              <a:t>أم</a:t>
            </a:r>
            <a:r>
              <a:rPr lang="ar-JO" dirty="0" smtClean="0">
                <a:solidFill>
                  <a:schemeClr val="tx2"/>
                </a:solidFill>
                <a:latin typeface="+mj-lt"/>
                <a:ea typeface="+mj-ea"/>
                <a:cs typeface="+mj-cs"/>
              </a:rPr>
              <a:t>م </a:t>
            </a:r>
            <a:r>
              <a:rPr lang="ar-JO" dirty="0">
                <a:solidFill>
                  <a:schemeClr val="tx2"/>
                </a:solidFill>
                <a:latin typeface="+mj-lt"/>
                <a:ea typeface="+mj-ea"/>
                <a:cs typeface="+mj-cs"/>
              </a:rPr>
              <a:t>المتحدة فروع </a:t>
            </a:r>
            <a:r>
              <a:rPr lang="ar-JO" dirty="0" smtClean="0">
                <a:solidFill>
                  <a:schemeClr val="tx2"/>
                </a:solidFill>
                <a:latin typeface="+mj-lt"/>
                <a:ea typeface="+mj-ea"/>
                <a:cs typeface="+mj-cs"/>
              </a:rPr>
              <a:t>أخرى </a:t>
            </a:r>
            <a:r>
              <a:rPr lang="ar-JO" dirty="0">
                <a:solidFill>
                  <a:schemeClr val="tx2"/>
                </a:solidFill>
                <a:latin typeface="+mj-lt"/>
                <a:ea typeface="+mj-ea"/>
                <a:cs typeface="+mj-cs"/>
              </a:rPr>
              <a:t>مثل البنك الدولي ومحكمة العدل الدولية في هولندا ومنظمة </a:t>
            </a:r>
            <a:r>
              <a:rPr lang="ar-JO" dirty="0" smtClean="0">
                <a:solidFill>
                  <a:schemeClr val="tx2"/>
                </a:solidFill>
                <a:latin typeface="+mj-lt"/>
                <a:ea typeface="+mj-ea"/>
                <a:cs typeface="+mj-cs"/>
              </a:rPr>
              <a:t>الأمم </a:t>
            </a:r>
            <a:r>
              <a:rPr lang="ar-JO" dirty="0">
                <a:solidFill>
                  <a:schemeClr val="tx2"/>
                </a:solidFill>
                <a:latin typeface="+mj-lt"/>
                <a:ea typeface="+mj-ea"/>
                <a:cs typeface="+mj-cs"/>
              </a:rPr>
              <a:t>المتحدة للطفولة.</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14290"/>
            <a:ext cx="8572560" cy="6286544"/>
          </a:xfrm>
        </p:spPr>
        <p:txBody>
          <a:bodyPr/>
          <a:lstStyle/>
          <a:p>
            <a:r>
              <a:rPr lang="en-US" dirty="0">
                <a:solidFill>
                  <a:schemeClr val="tx2"/>
                </a:solidFill>
                <a:latin typeface="+mj-lt"/>
                <a:ea typeface="+mj-ea"/>
                <a:cs typeface="+mj-cs"/>
              </a:rPr>
              <a:t>The Library of Congress </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85728"/>
            <a:ext cx="8643998" cy="6215106"/>
          </a:xfrm>
        </p:spPr>
        <p:txBody>
          <a:bodyPr/>
          <a:lstStyle/>
          <a:p>
            <a:pPr algn="just">
              <a:lnSpc>
                <a:spcPct val="150000"/>
              </a:lnSpc>
            </a:pPr>
            <a:r>
              <a:rPr lang="en-US" dirty="0">
                <a:solidFill>
                  <a:schemeClr val="tx2"/>
                </a:solidFill>
                <a:latin typeface="+mj-lt"/>
                <a:ea typeface="+mj-ea"/>
                <a:cs typeface="+mj-cs"/>
              </a:rPr>
              <a:t>The national library of the US. It was established by the US Congress in 1800 and is on Independence Avenue in Washington, DC. It now has more than 115 million </a:t>
            </a:r>
            <a:r>
              <a:rPr lang="en-US" dirty="0" smtClean="0">
                <a:solidFill>
                  <a:schemeClr val="tx2"/>
                </a:solidFill>
                <a:latin typeface="+mj-lt"/>
                <a:ea typeface="+mj-ea"/>
                <a:cs typeface="+mj-cs"/>
              </a:rPr>
              <a:t>books.                      </a:t>
            </a:r>
            <a:endParaRPr lang="ar-IQ" dirty="0"/>
          </a:p>
        </p:txBody>
      </p:sp>
    </p:spTree>
  </p:cSld>
  <p:clrMapOvr>
    <a:masterClrMapping/>
  </p:clrMapOvr>
</p:sld>
</file>

<file path=ppt/theme/theme1.xml><?xml version="1.0" encoding="utf-8"?>
<a:theme xmlns:a="http://schemas.openxmlformats.org/drawingml/2006/main" name="PF80">
  <a:themeElements>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PF80</Template>
  <TotalTime>36</TotalTime>
  <Words>188</Words>
  <Application>Microsoft PowerPoint</Application>
  <PresentationFormat>عرض على الشاشة (3:4)‏</PresentationFormat>
  <Paragraphs>16</Paragraphs>
  <Slides>17</Slides>
  <Notes>0</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PF80</vt:lpstr>
      <vt:lpstr>Translating Long Texts</vt:lpstr>
      <vt:lpstr>The  United  Nations </vt:lpstr>
      <vt:lpstr>  An international organization, based in New York, which aims to preserve peace around the world and solve international problems. It was formed in 1945, and replaced the League of Nations. Most of the world’s independent states are members, and each has one vote in the General Assembly.</vt:lpstr>
      <vt:lpstr>The United Nations Security Council has the power to take military or economic action to settle international disputes. Other branches of the United Nations include the World Bank, the International Court of Justice in The Netherlands, and the United Nations Children’s Fund (UNICEF).                           </vt:lpstr>
      <vt:lpstr>الامم  المتحدة </vt:lpstr>
      <vt:lpstr>هي منظمة دولية  مقرها نيويورك تهدف إلى حفظ السلام حول العالم وحل المشكلات الدولية . تأسست هذه المنظمة في عام 1945 وقامت محل عصبة الأمم ,وأما معظم دول العالم المستقلة فهي أعضاء فيها وكلً منها لديها صوت واحد في الجمعية العامة</vt:lpstr>
      <vt:lpstr>أما مجلس الأمن فلدية السلطة باتخاذ التدابير العسكرية والاقتصادية وذلك لحل النزاعات الدولية. وللأمم المتحدة فروع أخرى مثل البنك الدولي ومحكمة العدل الدولية في هولندا ومنظمة الأمم المتحدة للطفولة.</vt:lpstr>
      <vt:lpstr>The Library of Congress </vt:lpstr>
      <vt:lpstr>The national library of the US. It was established by the US Congress in 1800 and is on Independence Avenue in Washington, DC. It now has more than 115 million books.                      </vt:lpstr>
      <vt:lpstr>It is the second largest library in the world by shelf space and number of books, the largest being The British Library. The library receives two copies of every US work published with a copyright.                                </vt:lpstr>
      <vt:lpstr>مكتبة  الكونجرس </vt:lpstr>
      <vt:lpstr> مكتبة الكونجرس هي المكتبة الوطنية للولايات المتحدة الأمريكية وتأسست المكتبة في عام 1800 وتوجد في شارع الاستقلال في العاصمة الأمريكية واشنطن. ويوجد في المكتبة أكثر من 115 مليون كتاب وهي ثاني أكبر مكتبة في العالم بعد المكتبةالبريطانية من حيث الرفوف الخالية وعدد الكتب وتستقبل المكتبة نسختين من كل كتاب أمريكي يتم نشره مع حقوق الطبع. </vt:lpstr>
      <vt:lpstr>Over  Population</vt:lpstr>
      <vt:lpstr>Great projects are being carried out to solve the problem of over  population. We expect the population of Egypt will grow four or five times in the 21st century.</vt:lpstr>
      <vt:lpstr>Now  compare</vt:lpstr>
      <vt:lpstr> يتم الآن إنجاز المشروعات الكبيرة في  محاولة لحل المشكلة السكانية ذلك أننا نتوقع أن عدد السكان في مصر سوف ينمو إلى حوالي أربع أو خمس مرات ما هو عليه الآن في القرن الحادي والعشرين. </vt:lpstr>
      <vt:lpstr>الشريحة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Translating Long Texts</dc:title>
  <dc:creator>English</dc:creator>
  <cp:lastModifiedBy>English</cp:lastModifiedBy>
  <cp:revision>7</cp:revision>
  <dcterms:created xsi:type="dcterms:W3CDTF">2014-12-14T17:32:37Z</dcterms:created>
  <dcterms:modified xsi:type="dcterms:W3CDTF">2014-12-28T18:39:39Z</dcterms:modified>
</cp:coreProperties>
</file>